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63" r:id="rId4"/>
    <p:sldId id="258" r:id="rId5"/>
    <p:sldId id="265" r:id="rId6"/>
    <p:sldId id="287" r:id="rId7"/>
    <p:sldId id="295" r:id="rId8"/>
    <p:sldId id="266" r:id="rId9"/>
    <p:sldId id="264" r:id="rId10"/>
    <p:sldId id="267" r:id="rId11"/>
    <p:sldId id="273" r:id="rId12"/>
    <p:sldId id="269" r:id="rId13"/>
    <p:sldId id="281" r:id="rId14"/>
    <p:sldId id="282" r:id="rId15"/>
    <p:sldId id="283" r:id="rId16"/>
    <p:sldId id="284" r:id="rId17"/>
    <p:sldId id="288" r:id="rId18"/>
    <p:sldId id="289" r:id="rId19"/>
    <p:sldId id="270" r:id="rId20"/>
    <p:sldId id="272" r:id="rId21"/>
    <p:sldId id="271" r:id="rId22"/>
    <p:sldId id="275" r:id="rId23"/>
    <p:sldId id="278" r:id="rId24"/>
    <p:sldId id="292" r:id="rId25"/>
    <p:sldId id="293" r:id="rId26"/>
    <p:sldId id="294" r:id="rId27"/>
    <p:sldId id="285" r:id="rId28"/>
    <p:sldId id="286" r:id="rId29"/>
    <p:sldId id="290" r:id="rId30"/>
    <p:sldId id="291" r:id="rId31"/>
    <p:sldId id="259" r:id="rId32"/>
    <p:sldId id="260" r:id="rId33"/>
    <p:sldId id="262" r:id="rId34"/>
    <p:sldId id="279" r:id="rId35"/>
    <p:sldId id="280" r:id="rId36"/>
    <p:sldId id="26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57" autoAdjust="0"/>
    <p:restoredTop sz="91749" autoAdjust="0"/>
  </p:normalViewPr>
  <p:slideViewPr>
    <p:cSldViewPr snapToGrid="0">
      <p:cViewPr varScale="1">
        <p:scale>
          <a:sx n="80" d="100"/>
          <a:sy n="80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FDCBBB-5BEC-4C2B-AC5B-56C0ABB81E29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F5F7D9-566F-436C-9B67-3319715A72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3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5F7D9-566F-436C-9B67-3319715A72F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714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5F7D9-566F-436C-9B67-3319715A72F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114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5F7D9-566F-436C-9B67-3319715A72F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780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5F7D9-566F-436C-9B67-3319715A72F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756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5F7D9-566F-436C-9B67-3319715A72F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0869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5F7D9-566F-436C-9B67-3319715A72F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1308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5F7D9-566F-436C-9B67-3319715A72F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6256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5F7D9-566F-436C-9B67-3319715A72F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225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5F7D9-566F-436C-9B67-3319715A72F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31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5F7D9-566F-436C-9B67-3319715A72F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6878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5F7D9-566F-436C-9B67-3319715A72F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908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5F7D9-566F-436C-9B67-3319715A72F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3899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5F7D9-566F-436C-9B67-3319715A72F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753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5F7D9-566F-436C-9B67-3319715A72F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2248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5F7D9-566F-436C-9B67-3319715A72F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1367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5F7D9-566F-436C-9B67-3319715A72F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5081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5F7D9-566F-436C-9B67-3319715A72F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6451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5F7D9-566F-436C-9B67-3319715A72F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5459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5F7D9-566F-436C-9B67-3319715A72F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1853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5F7D9-566F-436C-9B67-3319715A72F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7847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5F7D9-566F-436C-9B67-3319715A72F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3095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5F7D9-566F-436C-9B67-3319715A72F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554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5F7D9-566F-436C-9B67-3319715A72F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0833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5F7D9-566F-436C-9B67-3319715A72F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2883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5F7D9-566F-436C-9B67-3319715A72F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1525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5F7D9-566F-436C-9B67-3319715A72F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2668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5F7D9-566F-436C-9B67-3319715A72F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9210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5F7D9-566F-436C-9B67-3319715A72F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2277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5F7D9-566F-436C-9B67-3319715A72F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199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5F7D9-566F-436C-9B67-3319715A72F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56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5F7D9-566F-436C-9B67-3319715A72F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218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5F7D9-566F-436C-9B67-3319715A72F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169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5F7D9-566F-436C-9B67-3319715A72F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75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5F7D9-566F-436C-9B67-3319715A72F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089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5F7D9-566F-436C-9B67-3319715A72F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894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3E3E-CCFE-4E9F-95C3-4D6ABE8013EA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22D-2715-4605-ADD7-0F16CB2997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878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3E3E-CCFE-4E9F-95C3-4D6ABE8013EA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22D-2715-4605-ADD7-0F16CB2997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891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3E3E-CCFE-4E9F-95C3-4D6ABE8013EA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22D-2715-4605-ADD7-0F16CB2997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473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3E3E-CCFE-4E9F-95C3-4D6ABE8013EA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22D-2715-4605-ADD7-0F16CB2997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326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3E3E-CCFE-4E9F-95C3-4D6ABE8013EA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22D-2715-4605-ADD7-0F16CB2997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572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3E3E-CCFE-4E9F-95C3-4D6ABE8013EA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22D-2715-4605-ADD7-0F16CB2997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091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3E3E-CCFE-4E9F-95C3-4D6ABE8013EA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22D-2715-4605-ADD7-0F16CB2997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683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3E3E-CCFE-4E9F-95C3-4D6ABE8013EA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22D-2715-4605-ADD7-0F16CB2997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776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3E3E-CCFE-4E9F-95C3-4D6ABE8013EA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22D-2715-4605-ADD7-0F16CB2997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592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3E3E-CCFE-4E9F-95C3-4D6ABE8013EA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22D-2715-4605-ADD7-0F16CB2997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077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3E3E-CCFE-4E9F-95C3-4D6ABE8013EA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22D-2715-4605-ADD7-0F16CB2997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088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23E3E-CCFE-4E9F-95C3-4D6ABE8013EA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6222D-2715-4605-ADD7-0F16CB2997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861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ML&amp;DL-Assisted </a:t>
            </a:r>
            <a:r>
              <a:rPr lang="en-US" altLang="zh-CN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石大川  </a:t>
            </a:r>
            <a:r>
              <a:rPr lang="en-US" altLang="zh-CN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2022/06/01</a:t>
            </a:r>
            <a:endParaRPr lang="en-US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03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42900" y="246184"/>
            <a:ext cx="1318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Progress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2900" y="858644"/>
            <a:ext cx="31610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Processed Data Visualization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09600" y="5957047"/>
            <a:ext cx="113096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 Hu, M. A. Bakker, S. Li, T. Kraska, and C. Hidalgo, “VizML: A machine learning approach to visualization recommendation,” in Proceedings of the ACM Conference on Human Factors in Computing Systems, ser. CHI ’19, 2019.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045064"/>
            <a:ext cx="1165860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83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42900" y="246184"/>
            <a:ext cx="1318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Progress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2900" y="858644"/>
            <a:ext cx="31610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Processed Data Visualization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5320" y="5983395"/>
            <a:ext cx="111861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 Dibia and C. Demiralp, “Data2vis: Automatic generation of data visualizations using sequence-to-sequence recurrent neural networks,” IEEE Computer Graphics and Applications, vol. 39, no. 5, pp. 33–46, 2019.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250808"/>
            <a:ext cx="9076071" cy="473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66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42900" y="246184"/>
            <a:ext cx="1318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Progress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2900" y="858644"/>
            <a:ext cx="31610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Processed Data Visualization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320" y="1318849"/>
            <a:ext cx="9228260" cy="452750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55320" y="5983395"/>
            <a:ext cx="111861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 Dibia and C. Demiralp, “Data2vis: Automatic generation of data visualizations using sequence-to-sequence recurrent neural networks,” IEEE Computer Graphics and Applications, vol. 39, no. 5, pp. 33–46, 2019.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62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42900" y="246184"/>
            <a:ext cx="1318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Progress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2900" y="858644"/>
            <a:ext cx="31610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Processed Data Visualization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2900" y="5931263"/>
            <a:ext cx="115497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C. Chen, C. Wang, X. Bai, P. Zhang, and C. Li, “Generativemap: Visualization and exploration of dynamic density maps via generative learning model,” IEEE Transactions on Visualization and Computer Graphics, vol. 26, no. 1, pp. 216–226, 2019.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76" y="2160371"/>
            <a:ext cx="11108191" cy="247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76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42900" y="246184"/>
            <a:ext cx="1318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Progress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2900" y="858644"/>
            <a:ext cx="31610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Processed Data Visualization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2900" y="5931263"/>
            <a:ext cx="115497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C. Chen, C. Wang, X. Bai, P. Zhang, and C. Li, “Generativemap: Visualization and exploration of dynamic density maps via generative learning model,” IEEE Transactions on Visualization and Computer Graphics, vol. 26, no. 1, pp. 216–226, 2019.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690" y="1414461"/>
            <a:ext cx="4514850" cy="40290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284" y="1414461"/>
            <a:ext cx="3929743" cy="416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03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42900" y="246184"/>
            <a:ext cx="1318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Progress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2900" y="858644"/>
            <a:ext cx="31610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Processed Data Visualization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5149" y="5861382"/>
            <a:ext cx="117360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J. Han and C. Wang, “TSR-TVD: Temporal super-resolution for time-varying data analysis and visualization,” IEEE Transactions on Visualization and Computer Graphics, vol. 26, no. 1, pp. 205–215, 2019.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99" y="1320309"/>
            <a:ext cx="10883845" cy="440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70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42900" y="246184"/>
            <a:ext cx="1318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Progress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2900" y="858644"/>
            <a:ext cx="31610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Processed Data Visualization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5149" y="5861382"/>
            <a:ext cx="117360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J. Han and C. Wang, “TSR-TVD: Temporal super-resolution for time-varying data analysis and visualization,” IEEE Transactions on Visualization and Computer Graphics, vol. 26, no. 1, pp. 205–215, 2019.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b="74872"/>
          <a:stretch/>
        </p:blipFill>
        <p:spPr>
          <a:xfrm>
            <a:off x="1903686" y="1232290"/>
            <a:ext cx="7692195" cy="144624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t="43913"/>
          <a:stretch/>
        </p:blipFill>
        <p:spPr>
          <a:xfrm>
            <a:off x="1903685" y="2633248"/>
            <a:ext cx="7692193" cy="322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07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42900" y="246184"/>
            <a:ext cx="1318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Progress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2900" y="858644"/>
            <a:ext cx="2385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Insight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07571" y="5931265"/>
            <a:ext cx="109074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C. Qian, S. Sun, W. Cui, J.-G. Lou, H. Zhang, and D. Zhang, “Retrieve-then-adapt: Example-based automatic generation for proportionrelated infographics,” IEEE Transactions on Visualization and Computer Graphics, 2020.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953" y="1707885"/>
            <a:ext cx="9342253" cy="342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77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42900" y="246184"/>
            <a:ext cx="1318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Progress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2900" y="858644"/>
            <a:ext cx="2385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Insight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07571" y="5931265"/>
            <a:ext cx="109074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C. Qian, S. Sun, W. Cui, J.-G. Lou, H. Zhang, and D. Zhang, “Retrieve-then-adapt: Example-based automatic generation for proportionrelated infographics,” IEEE Transactions on Visualization and Computer Graphics, 2020.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926" y="1319212"/>
            <a:ext cx="9890407" cy="461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17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42900" y="246184"/>
            <a:ext cx="1318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Progress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2900" y="858644"/>
            <a:ext cx="2385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Insight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18160" y="5768816"/>
            <a:ext cx="114909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W. Cui, X. Zhang, Y. Wang, H. Huang, B. Chen, L. Fang, H. Zhang, J.-G. Lou, and D. Zhang, “Text-to-Viz: Automatic generation of infographics from proportion-related natural language statements,” IEEE Transactions on Visualization and Computer graphics, vol. 26, no. 1, pp. 906–916, 2019.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752" y="1504975"/>
            <a:ext cx="4953000" cy="1981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415" y="1504975"/>
            <a:ext cx="5076825" cy="19907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4874" y="3717858"/>
            <a:ext cx="93345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0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42900" y="246184"/>
            <a:ext cx="1500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2900" y="1201398"/>
            <a:ext cx="68304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Visualize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ML&amp;DL Model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Data/Task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❌</a:t>
            </a:r>
            <a:endParaRPr lang="en-US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ML&amp;DL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Assist Visualization Task </a:t>
            </a:r>
            <a:r>
              <a:rPr lang="zh-CN" altLang="en-US" sz="2000" dirty="0" smtClean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✔</a:t>
            </a:r>
            <a:endParaRPr lang="en-US" sz="20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2899" y="3200205"/>
            <a:ext cx="68304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Detailed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ML&amp;DL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Algorithm/Model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❌</a:t>
            </a:r>
            <a:endParaRPr lang="en-US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Task can be Assisted by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ML&amp;DL </a:t>
            </a:r>
            <a:r>
              <a:rPr lang="zh-CN" altLang="en-US" sz="2000" dirty="0" smtClean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✔</a:t>
            </a:r>
            <a:endParaRPr lang="en-US" sz="20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22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42900" y="246184"/>
            <a:ext cx="1318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Progress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2900" y="858644"/>
            <a:ext cx="2385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Insight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2900" y="5907316"/>
            <a:ext cx="11849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Y. Wang, Z. Sun, H. Zhang, W. Cui, K. Xu, X. Ma, and D. Zhang, “Datashot: Automatic generation of fact sheets from tabular data,” IEEE Transactions on Visualization and Computer Graphics, vol. 26, no. 1, pp. 895–905, 2019.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807" y="2139417"/>
            <a:ext cx="9809628" cy="269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9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42900" y="246184"/>
            <a:ext cx="1318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Progress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2900" y="858644"/>
            <a:ext cx="23852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Insight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2900" y="5907316"/>
            <a:ext cx="11849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Y. Wang, Z. Sun, H. Zhang, W. Cui, K. Xu, X. Ma, and D. Zhang, “Datashot: Automatic generation of fact sheets from tabular data,” IEEE Transactions on Visualization and Computer Graphics, vol. 26, no. 1, pp. 895–905, 2019.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86" y="1197262"/>
            <a:ext cx="10870328" cy="456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2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647" y="1222955"/>
            <a:ext cx="6267293" cy="224899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632" y="3471954"/>
            <a:ext cx="7667321" cy="259052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42900" y="246184"/>
            <a:ext cx="1318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Progress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2900" y="858644"/>
            <a:ext cx="27484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isualization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Interaction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29389" y="5924963"/>
            <a:ext cx="113257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Ottley, R. Garnett, and R. Wan, “Follow the clicks: Learning and anticipating mouse interactions during exploratory data analysis,” Computer Graphics Forum, vol. 38, no. 3, pp. 41–52, 2019.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19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42900" y="246184"/>
            <a:ext cx="1318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Progress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2900" y="858644"/>
            <a:ext cx="27484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isualization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Interaction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25642" y="5876836"/>
            <a:ext cx="113417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Z. Chen, W. Zeng, Z. Yang, L. Yu, C.-W. Fu, and H. Qu, “LassoNet: Deep lasso-selection of 3d point clouds,” IEEE Transactions on Visualization and Computer Graphics, vol. 26, no. 1, pp. 195–204, 2019. 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42" y="1392242"/>
            <a:ext cx="10994055" cy="425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3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42900" y="246184"/>
            <a:ext cx="1318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Progress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2900" y="858644"/>
            <a:ext cx="27484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isualization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Interaction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25642" y="5876836"/>
            <a:ext cx="113417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Z. Chen, W. Zeng, Z. Yang, L. Yu, C.-W. Fu, and H. Qu, “LassoNet: Deep lasso-selection of 3d point clouds,” IEEE Transactions on Visualization and Computer Graphics, vol. 26, no. 1, pp. 195–204, 2019. 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23" y="1932769"/>
            <a:ext cx="4618601" cy="29103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677" y="1932769"/>
            <a:ext cx="4882220" cy="287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86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42900" y="246184"/>
            <a:ext cx="1318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Progress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2900" y="858644"/>
            <a:ext cx="27484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isualization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Interaction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42256" y="5884706"/>
            <a:ext cx="113538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J. Zhao, M. Fan, and M. Feng, “Chartseer: Interactive steering exploratory visual analysis with machine intelligence,” IEEE Transactions on Visualization and Computer Graphics, 2020 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885" y="1371071"/>
            <a:ext cx="4429125" cy="25527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156" y="1320309"/>
            <a:ext cx="4346122" cy="278049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885" y="4100800"/>
            <a:ext cx="96012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8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42900" y="246184"/>
            <a:ext cx="1318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Progress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2900" y="858644"/>
            <a:ext cx="27484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isualization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Interaction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42256" y="5884706"/>
            <a:ext cx="113538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J. Zhao, M. Fan, and M. Feng, “Chartseer: Interactive steering exploratory visual analysis with machine intelligence,” IEEE Transactions on Visualization and Computer Graphics, 2020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613" y="1186931"/>
            <a:ext cx="7707086" cy="477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0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42900" y="246184"/>
            <a:ext cx="1318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Progress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2900" y="858644"/>
            <a:ext cx="27484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isualization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Interaction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76943" y="5887721"/>
            <a:ext cx="111905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Yu and C. T. Silva, “Flowsense: A natural language interface for visual data exploration within a dataflow system,” IEEE Transactions on Visualization and Computer Graphics, vol. 26, no. 1, pp. 1–11, 2019.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344" y="1320309"/>
            <a:ext cx="7119455" cy="459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71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42900" y="246184"/>
            <a:ext cx="1318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Progress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2900" y="858644"/>
            <a:ext cx="27484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isualization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Interaction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76943" y="5887721"/>
            <a:ext cx="111905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Yu and C. T. Silva, “Flowsense: A natural language interface for visual data exploration within a dataflow system,” IEEE Transactions on Visualization and Computer Graphics, vol. 26, no. 1, pp. 1–11, 2019.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4" y="1320309"/>
            <a:ext cx="103822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5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42900" y="246184"/>
            <a:ext cx="1318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Progress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2900" y="858644"/>
            <a:ext cx="27484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isualization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Interaction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51116" y="5855065"/>
            <a:ext cx="111796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H. Song, Z. Dai, P. Xu, and L. Ren. Interactive visual pattern search on graph data via graph representation learning. IEEE Transactions on Visualization and Computer Graphics,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vol. , no. 1, pp.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335–345, 2021.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29" y="1932769"/>
            <a:ext cx="10857819" cy="312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7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42900" y="246184"/>
            <a:ext cx="1500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2900" y="858644"/>
            <a:ext cx="4621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example: Auto 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layout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isualization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09" y="1378771"/>
            <a:ext cx="4959284" cy="415883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6674" y="5946853"/>
            <a:ext cx="116753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Y. Wang, Z. Jin, Q. Wang, W. Cui, T. Ma, and H. Qu, “Deepdrawing: A deep learning approach to graph drawing,” IEEE Transactions on Visualization and Computer Graphics, vol. 26, no. 1, pp. 676–686, 2019.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393" y="1226673"/>
            <a:ext cx="5855435" cy="451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59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42900" y="246184"/>
            <a:ext cx="1318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Progress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2900" y="858644"/>
            <a:ext cx="27484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isualization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Interaction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51116" y="5855065"/>
            <a:ext cx="111796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H. Song, Z. Dai, P. Xu, and L. Ren. Interactive visual pattern search on graph data via graph representation learning. IEEE Transactions on Visualization and Computer Graphics,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vol. , no. 1, pp.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335–345, 2021.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5" y="1457179"/>
            <a:ext cx="10934506" cy="413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3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42900" y="246184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2899" y="858644"/>
            <a:ext cx="8977563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Lack of Public High-Quality </a:t>
            </a:r>
            <a:r>
              <a:rPr lang="en-US" i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Datasets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Size of data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Reliability of label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i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Proper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ML&amp;DL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  <a:endParaRPr lang="en-US" i="1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Inherent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drawbacks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ML&amp;DL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Adaptation for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pecific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asks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ML/DL-Assisted </a:t>
            </a:r>
            <a:r>
              <a:rPr lang="en-US" i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Visualization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Animation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Video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85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42900" y="246184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Insights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2899" y="858644"/>
            <a:ext cx="8977563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 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Dedicated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ML&amp;DL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Visualization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ML&amp;DL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natural images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Dedicated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ML&amp;DL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charts, diagrams, graphs and so on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Balance Automation and 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 Involvement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manually designed visualization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Novel automatic visualization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Large-scale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retrained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ML&amp;DL Model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Various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Tasks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More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generic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odel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Easier to finetuning on various downstreaming visualization tasks.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46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42900" y="246184"/>
            <a:ext cx="1613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2900" y="631649"/>
            <a:ext cx="11849100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Ottley, R. Garnett, and R. Wan, “Follow the clicks: Learning and anticipating mouse interactions during exploratory data analysis,” Computer Graphics Forum, vol. 38, no. 3, pp. 41–52, 2019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1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Yu and C. T. Silva, “Flowsense: A natural language interface for visual data exploration within a dataflow system,” IEEE Transactions on Visualization and Computer Graphics, vol. 26, no. 1, pp. 1–11, 2019</a:t>
            </a:r>
          </a:p>
          <a:p>
            <a:pPr marL="0" lvl="1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C. C. Gramazio, J. Huang, and D. H. Laidlaw, “An analysis of automated visual analysis classification: Interactive visualization task inference of cancer genomics domain experts,” IEEE Transactions on Visualization and Computer Graphics, vol. 24, no. 8, pp. 2270–2283, 2017.</a:t>
            </a:r>
          </a:p>
          <a:p>
            <a:pPr marL="0" lvl="1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[4]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C. Chen, C. Wang, X. Bai, P. Zhang, and C. Li, “Generativemap: Visualization and exploration of dynamic density maps via generative learning model,” IEEE Transactions on Visualization and Computer Graphics, vol. 26, no. 1, pp. 216–226, 2019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1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[5]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C. Qian, S. Sun, W. Cui, J.-G. Lou, H. Zhang, and D. Zhang, “Retrieve-then-adapt: Example-based automatic generation for proportionrelated infographics,” IEEE Transactions on Visualization and Computer Graphics, 2020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[6]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 Dimara and C. Perin, “What is interaction for data visualization?” IEEE Transactions on Visualization and Computer Graphics, vol. 26, no. 1, pp. 119–129, 2020.</a:t>
            </a:r>
          </a:p>
          <a:p>
            <a:pPr marL="0" lvl="1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[7]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J. Han and C. Wang, “TSR-TVD: Temporal super-resolution for time-varying data analysis and visualization,” IEEE Transactions on Visualization and Computer Graphics, vol. 26, no. 1, pp. 205–215, 2019.</a:t>
            </a:r>
          </a:p>
          <a:p>
            <a:pPr marL="0" lvl="1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[8]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J. Mackinlay, “Automating the design of graphical presentations of relational information,” Acm Transactions On Graphics (Tog), vol. 5, no. 2, pp. 110–141, 1986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[9] J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Zhao, M. Fan, and M. Feng, “Chartseer: Interactive steering exploratory visual analysis with machine intelligence,” IEEE Transactions on Visualization and Computer Graphics, 2020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 smtClean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[10] H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Song, Z. Dai, P. Xu, and L. Ren. Interactive visual pattern search on graph data via graph representation learning. IEEE Transactions on Visualization and Computer Graphics,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vol. , no. 1, pp.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335–345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2021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/>
            <a:endParaRPr lang="en-US" dirty="0"/>
          </a:p>
          <a:p>
            <a:pPr marL="0" lvl="1">
              <a:lnSpc>
                <a:spcPct val="150000"/>
              </a:lnSpc>
            </a:pP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42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42900" y="707849"/>
            <a:ext cx="11849100" cy="7386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[11] K. Hu, M. A. Bakker, S. Li, T. Kraska, and C. Hidalgo, “VizML: A machine learning approach to visualization recommendation,” in Proceedings of the ACM Conference on Human Factors in Computing Systems, ser. CHI ’19, 2019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1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[12]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M. Berger, J. Li, and J. A. Levine, “A generative model for volume rendering,” IEEE Transactions on Visualization and Computer Graphics, vol. 25, no. 4, pp. 1636–1650, 2019.</a:t>
            </a:r>
          </a:p>
          <a:p>
            <a:pPr marL="0" lvl="1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[13]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O. Kwon and K. Ma, “A deep generative model for graph layout,” IEEE Transactions on Visualization and Computer Graphics, vol. 26, no. 1, pp. 665–675, Jan 2020.</a:t>
            </a:r>
          </a:p>
          <a:p>
            <a:pPr marL="0" lvl="1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[14]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O. Kwon, T. Crnovrsanin, and K. Ma, “What would a graph look like in this layout? a machine learning approach to large graph visualization,” IEEE Transactions on Visualization and Computer Graphics, vol. 24, no. 1, pp. 478–488, Jan 2018.</a:t>
            </a:r>
          </a:p>
          <a:p>
            <a:pPr marL="0" lvl="1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[15]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P. Zhang, C. Li, and C. Wang, “Viscode: Embedding information in visualization images using encoder-decoder network,” IEEE Transactions on Visualization and Computer Graphics, 2020.</a:t>
            </a:r>
          </a:p>
          <a:p>
            <a:pPr marL="0" lvl="1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[16]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Q. Wang, Z. Chen, Y. Wang, and H. Qu. “A Survey on ML4VIS: Applying MachineLearning Advances to Data Visualization”, IEEE Transactions on Visualization and Computer Graphics. 2021.</a:t>
            </a:r>
          </a:p>
          <a:p>
            <a:pPr marL="0" lvl="1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[17]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 Smart, K. Wu, and D. A. Szafir, “Color crafting: Automating the construction of designer quality color ramps,” IEEE Transactions on Visualization and Computer Graphics, vol. 26, no. 1, pp. 1215–1225, Jan 2020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1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[18]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T. Tang, R. Li, X. Wu, S. Liu, J. Knittel, S. Koch, T. Ertl, L. Yu, P. Ren, and Y. Wu, “PlotThread: Creating expressive storyline visualizations using reinforcement learning,” IEEE Transactions on Visualization and Computer Graphics, 2020.</a:t>
            </a:r>
          </a:p>
          <a:p>
            <a:pPr marL="0" lvl="1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[19]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 Dibia and C. Demiralp, “Data2vis: Automatic generation of data visualizations using sequence-to-sequence recurrent neural networks,” IEEE Computer Graphics and Applications, vol. 39, no. 5, pp. 33–46, 2019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1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[20] W. Cui, X. Zhang, Y. Wang, H. Huang, B. Chen, L. Fang, H. Zhang, J.-G. Lou, and D. Zhang, “Text-to-Viz: Automatic generation of infographics from proportion-related natural language statements,” IEEE Transactions on Visualization and Computer graphics, vol. 26, no. 1, pp. 906–916, 2019.</a:t>
            </a:r>
          </a:p>
          <a:p>
            <a:pPr marL="0" lvl="1"/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/>
            <a:endParaRPr lang="en-US" dirty="0" smtClean="0"/>
          </a:p>
          <a:p>
            <a:pPr marL="0" lvl="1"/>
            <a:endParaRPr lang="en-US" dirty="0"/>
          </a:p>
          <a:p>
            <a:pPr marL="0" lvl="1">
              <a:lnSpc>
                <a:spcPct val="150000"/>
              </a:lnSpc>
            </a:pP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2900" y="246184"/>
            <a:ext cx="1613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22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42899" y="707849"/>
            <a:ext cx="11610975" cy="735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[21] W. He, J. Wang, H. Guo, K.-C. Wang, H.-W. Shen, M. Raj, Y. S. Nashed, and T. Peterka, “InSituNet: Deep image synthesis for parameter space exploration of ensemble simulations,” IEEE Transactions on Visualization and Computer Graphics, vol. 26, no. 1, pp. 23–33, 2019.</a:t>
            </a:r>
          </a:p>
          <a:p>
            <a:pPr marL="0" lvl="1"/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[22] Y. Luo, C. Chai, X. Qin, N. Tang, and G. Li, “Interactive cleaning for progressive visualization through composite questions,” in Proceedings of the IEEE International Conference on Data Engineering. IEEE, 2020.</a:t>
            </a:r>
          </a:p>
          <a:p>
            <a:pPr marL="0" lvl="1"/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[23] Y. Luo, X. Qin, N. Tang, and G. Li, “Deepeye: towards automatic data visualization,” in Proceedings of the IEEE International Conference on Data Engineering. IEEE, 2018, pp. 101–112.</a:t>
            </a:r>
          </a:p>
          <a:p>
            <a:pPr marL="0" lvl="1"/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[24] Y. Ma, A. K. Tung, W. Wang, X. Gao, Z. Pan, and W. Chen, “ScatterNet: A deep subjective similarity model for visual analysis of scatterplots,” IEEE Transactions on Visualization and Computer Graphics, 2018.</a:t>
            </a:r>
          </a:p>
          <a:p>
            <a:pPr marL="0" lvl="1"/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[25] Y. Wang, K. Feng, X. Chu, J. Zhang, C.-W. Fu, M. Sedlmair, X. Yu, and B. Chen, “A perception-driven approach to supervised dimensionality reduction for visualization,” IEEE Transactions on Visualization and Computer Graphics,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1"/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[26] Y. Wang, L. Chen, J. Jo, and Y. Wang. Joint t-sne for comparable pro-jections of multiple high-dimensional datasets. IEEE Transactions on Visualization and Computer Graphics, vol. 28, no. 1, pp. 623–632, 2021.</a:t>
            </a:r>
          </a:p>
          <a:p>
            <a:pPr marL="0" lvl="1"/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[27] Y. Wang, Z. Jin, Q. Wang, W. Cui, T. Ma, and H. Qu, “Deepdrawing: A deep learning approach to graph drawing,” IEEE Transactions on Visualization and Computer Graphics, vol. 26, no. 1, pp. 676–686, 2019.</a:t>
            </a:r>
          </a:p>
          <a:p>
            <a:pPr marL="0" lvl="1"/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[28] Y. Wang, Z. Sun, H. Zhang, W. Cui, K. Xu, X. Ma, and D. Zhang, “Datashot: Automatic generation of fact sheets from tabular data,” IEEE Transactions on Visualization and Computer Graphics, vol. 26, no. 1, pp. 895–905, 2019.</a:t>
            </a:r>
          </a:p>
          <a:p>
            <a:pPr marL="0" lvl="1"/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[29] Z. Chen, W. Zeng, Z. Yang, L. Yu, C.-W. Fu, and H. Qu, “LassoNet: Deep lasso-selection of 3d point clouds,” IEEE Transactions on Visualization and Computer Graphics, vol. 26, no. 1, pp. 195–204, 2019.</a:t>
            </a:r>
          </a:p>
          <a:p>
            <a:pPr marL="0" lvl="1"/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[30] Z. Chen, Y. Wang, Q. Wang, Y. Wang, and H. Qu, “Towards automated infographic design: Deep learning-based auto-extraction of extensible timeline,” IEEE Transactions on Visualization and Computer Graphics, vol. 26, no. 1, pp. 917–926, 2019.</a:t>
            </a:r>
          </a:p>
          <a:p>
            <a:pPr marL="0" lvl="1"/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>
              <a:lnSpc>
                <a:spcPct val="150000"/>
              </a:lnSpc>
            </a:pP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2900" y="246184"/>
            <a:ext cx="1613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71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Thanks for Listening 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石大川  </a:t>
            </a:r>
            <a:r>
              <a:rPr lang="en-US" altLang="zh-CN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2022/06/01</a:t>
            </a:r>
            <a:endParaRPr lang="en-US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77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42900" y="246184"/>
            <a:ext cx="1318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Progress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2900" y="858644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Origin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5221" y="5799745"/>
            <a:ext cx="111862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J. Mackinlay, “Automating the design of graphical presentations of relational information,” Acm Transactions On Graphics (Tog), vol. 5, no. 2, pp. 110–141, 1986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877" y="2117869"/>
            <a:ext cx="7896225" cy="15144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460256" y="3632344"/>
            <a:ext cx="536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Automatically designs effective graphical presentations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37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42900" y="246184"/>
            <a:ext cx="1318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Progress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2900" y="858644"/>
            <a:ext cx="4026680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Recent Advances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Processing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Visualization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Processed Data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Insight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</a:p>
          <a:p>
            <a:pPr lvl="1"/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Interaction</a:t>
            </a:r>
          </a:p>
          <a:p>
            <a:pPr lvl="1"/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03321" y="5844624"/>
            <a:ext cx="115282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Q. Wang, Z. Chen, Y. Wang, and H. Qu. “A Survey on ML4VIS: Applying MachineLearning Advances to Data Visualization”, IEEE Transactions on Visualization and Computer Graphics. 2021.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92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42900" y="246184"/>
            <a:ext cx="1318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Progress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2900" y="858644"/>
            <a:ext cx="35650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Processing for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5929" y="6026822"/>
            <a:ext cx="111741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Y. Wang, L. Chen, J. Jo, and Y. Wang. Joint t-sne for comparable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pro-jections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multiple high-dimensional datasets. IEEE Transactions on Visualization and Computer Graphics, vol.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28,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no. 1, pp. 623–632, 2021.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057" y="1270475"/>
            <a:ext cx="7599589" cy="460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30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42900" y="246184"/>
            <a:ext cx="1318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Progress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2900" y="858644"/>
            <a:ext cx="35650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Processing for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5929" y="6026822"/>
            <a:ext cx="111741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Y. Wang, L. Chen, J. Jo, and Y. Wang. Joint t-sne for comparable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pro-jections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multiple high-dimensional datasets. IEEE Transactions on Visualization and Computer Graphics, vol.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28,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no. 1, pp. 623–632, 2021.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71" y="1519237"/>
            <a:ext cx="4800600" cy="39338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262" y="1519237"/>
            <a:ext cx="431482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9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42900" y="246184"/>
            <a:ext cx="1318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Progress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2900" y="858644"/>
            <a:ext cx="35650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Processing for Visualization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68788" y="5786463"/>
            <a:ext cx="113986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Y. Wang, K. Feng, X. Chu, J. Zhang, C.-W. Fu, M. Sedlmair, X. Yu, and B. Chen, “A perception-driven approach to supervised dimensionality reduction for visualization,” IEEE Transactions on Visualization and Computer Graphics, vol. 24, no. 5, pp. 1828–1840, 2017.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5" y="1267505"/>
            <a:ext cx="1034415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2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42900" y="246184"/>
            <a:ext cx="1318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Progress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2900" y="858644"/>
            <a:ext cx="35650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Processing for Visualization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26" y="1277308"/>
            <a:ext cx="6980071" cy="460387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01926" y="6041606"/>
            <a:ext cx="111900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Y. Luo, C. Chai, X. Qin, N. Tang, and G. Li, “Interactive cleaning for progressive visualization through composite questions,” in Proceedings of the IEEE International Conference on Data Engineering. IEEE, 2020.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04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1722</TotalTime>
  <Words>3286</Words>
  <Application>Microsoft Office PowerPoint</Application>
  <PresentationFormat>宽屏</PresentationFormat>
  <Paragraphs>206</Paragraphs>
  <Slides>36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4" baseType="lpstr">
      <vt:lpstr>等线</vt:lpstr>
      <vt:lpstr>等线 Light</vt:lpstr>
      <vt:lpstr>华文楷体</vt:lpstr>
      <vt:lpstr>Arial</vt:lpstr>
      <vt:lpstr>Calibri</vt:lpstr>
      <vt:lpstr>Calibri Light</vt:lpstr>
      <vt:lpstr>Times New Roman</vt:lpstr>
      <vt:lpstr>Office 主题​​</vt:lpstr>
      <vt:lpstr>ML&amp;DL-Assisted Visualization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 for Listening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ML/DL-assisted Visualization </dc:title>
  <dc:creator>Shi Dachuan</dc:creator>
  <cp:lastModifiedBy>Shi Dachuan</cp:lastModifiedBy>
  <cp:revision>124</cp:revision>
  <dcterms:created xsi:type="dcterms:W3CDTF">2022-05-31T03:30:09Z</dcterms:created>
  <dcterms:modified xsi:type="dcterms:W3CDTF">2022-06-07T12:01:50Z</dcterms:modified>
  <cp:contentStatus>最终状态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